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4" r:id="rId17"/>
    <p:sldId id="259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BAA6"/>
    <a:srgbClr val="DBC6AB"/>
    <a:srgbClr val="4C0000"/>
    <a:srgbClr val="D785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372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://pictureloop.ru/images/400498_s-9-maya-nadpis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9563" y="481425"/>
            <a:ext cx="2843995" cy="2356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://1001podelka.ru/otkritka/9maya/img/Victory%20Day%20(5)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5140" y="6243845"/>
            <a:ext cx="2563739" cy="36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playcast.ru/uploads/2017/05/08/22533834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2058443" cy="2058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www.playcast.ru/uploads/2017/05/08/22533834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0133558" y="-4881"/>
            <a:ext cx="2058443" cy="2058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C0000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4C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29CD4-18A1-4397-A40F-308A8D617B08}" type="datetimeFigureOut">
              <a:rPr lang="ru-RU" smtClean="0"/>
              <a:t>16.06.2024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CA275-8858-47BF-9EE3-E42D893EFD4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98479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29CD4-18A1-4397-A40F-308A8D617B08}" type="datetimeFigureOut">
              <a:rPr lang="ru-RU" smtClean="0"/>
              <a:t>16.06.2024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CA275-8858-47BF-9EE3-E42D893EFD4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52456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29CD4-18A1-4397-A40F-308A8D617B08}" type="datetimeFigureOut">
              <a:rPr lang="ru-RU" smtClean="0"/>
              <a:t>16.06.2024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CA275-8858-47BF-9EE3-E42D893EFD4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9012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29CD4-18A1-4397-A40F-308A8D617B08}" type="datetimeFigureOut">
              <a:rPr lang="ru-RU" smtClean="0"/>
              <a:t>16.06.2024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CA275-8858-47BF-9EE3-E42D893EFD4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9731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pictureloop.ru/images/400498_s-9-maya-nadpis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82244" y="593617"/>
            <a:ext cx="1048284" cy="868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29CD4-18A1-4397-A40F-308A8D617B08}" type="datetimeFigureOut">
              <a:rPr lang="ru-RU" smtClean="0"/>
              <a:t>16.06.2024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CA275-8858-47BF-9EE3-E42D893EFD4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4153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www.playcast.ru/uploads/2017/05/08/22533834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33556" y="4799556"/>
            <a:ext cx="2058443" cy="2058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pictureloop.ru/images/400498_s-9-maya-nadpis.jp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78879" y="365125"/>
            <a:ext cx="1406127" cy="116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://1001podelka.ru/otkritka/9maya/img/Victory%20Day%20(5)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5140" y="6243845"/>
            <a:ext cx="2563739" cy="36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www.playcast.ru/uploads/2017/05/08/22533834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2058443" cy="2058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29CD4-18A1-4397-A40F-308A8D617B08}" type="datetimeFigureOut">
              <a:rPr lang="ru-RU" smtClean="0"/>
              <a:t>16.06.2024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CA275-8858-47BF-9EE3-E42D893EFD41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11263356" y="6657175"/>
            <a:ext cx="928644" cy="200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AGReverance" pitchFamily="2" charset="0"/>
              </a:rPr>
              <a:t>© </a:t>
            </a:r>
            <a:r>
              <a:rPr lang="ru-RU" sz="700" dirty="0" smtClean="0">
                <a:solidFill>
                  <a:schemeClr val="bg1">
                    <a:lumMod val="50000"/>
                  </a:schemeClr>
                </a:solidFill>
                <a:latin typeface="AGReverance" pitchFamily="2" charset="0"/>
              </a:rPr>
              <a:t>Полшкова В.В., 2018</a:t>
            </a:r>
          </a:p>
        </p:txBody>
      </p:sp>
    </p:spTree>
    <p:extLst>
      <p:ext uri="{BB962C8B-B14F-4D97-AF65-F5344CB8AC3E}">
        <p14:creationId xmlns:p14="http://schemas.microsoft.com/office/powerpoint/2010/main" val="1127392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29CD4-18A1-4397-A40F-308A8D617B08}" type="datetimeFigureOut">
              <a:rPr lang="ru-RU" smtClean="0"/>
              <a:t>16.06.2024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CA275-8858-47BF-9EE3-E42D893EFD4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9810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29CD4-18A1-4397-A40F-308A8D617B08}" type="datetimeFigureOut">
              <a:rPr lang="ru-RU" smtClean="0"/>
              <a:t>16.06.2024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CA275-8858-47BF-9EE3-E42D893EFD4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7877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29CD4-18A1-4397-A40F-308A8D617B08}" type="datetimeFigureOut">
              <a:rPr lang="ru-RU" smtClean="0"/>
              <a:t>16.06.2024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CA275-8858-47BF-9EE3-E42D893EFD4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7373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29CD4-18A1-4397-A40F-308A8D617B08}" type="datetimeFigureOut">
              <a:rPr lang="ru-RU" smtClean="0"/>
              <a:t>16.06.2024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CA275-8858-47BF-9EE3-E42D893EFD4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9065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29CD4-18A1-4397-A40F-308A8D617B08}" type="datetimeFigureOut">
              <a:rPr lang="ru-RU" smtClean="0"/>
              <a:t>16.06.2024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CA275-8858-47BF-9EE3-E42D893EFD4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0144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29CD4-18A1-4397-A40F-308A8D617B08}" type="datetimeFigureOut">
              <a:rPr lang="ru-RU" smtClean="0"/>
              <a:t>16.06.2024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CA275-8858-47BF-9EE3-E42D893EFD4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298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 userDrawn="1"/>
        </p:nvSpPr>
        <p:spPr>
          <a:xfrm>
            <a:off x="11263356" y="6657175"/>
            <a:ext cx="928644" cy="200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AGReverance" pitchFamily="2" charset="0"/>
              </a:rPr>
              <a:t>© </a:t>
            </a:r>
            <a:r>
              <a:rPr lang="ru-RU" sz="700" dirty="0" smtClean="0">
                <a:solidFill>
                  <a:schemeClr val="bg1">
                    <a:lumMod val="50000"/>
                  </a:schemeClr>
                </a:solidFill>
                <a:latin typeface="AGReverance" pitchFamily="2" charset="0"/>
              </a:rPr>
              <a:t>Полшкова В.В., 2018</a:t>
            </a:r>
          </a:p>
        </p:txBody>
      </p:sp>
      <p:pic>
        <p:nvPicPr>
          <p:cNvPr id="18" name="Picture 2" descr="http://www.playcast.ru/uploads/2017/05/08/22533834.png"/>
          <p:cNvPicPr>
            <a:picLocks noChangeAspect="1" noChangeArrowheads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0" y="4799556"/>
            <a:ext cx="2058443" cy="2058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www.playcast.ru/uploads/2017/05/08/22533834.png"/>
          <p:cNvPicPr>
            <a:picLocks noChangeAspect="1" noChangeArrowheads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0133558" y="-4881"/>
            <a:ext cx="2058443" cy="2058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www.playcast.ru/uploads/2017/05/08/22533834.png"/>
          <p:cNvPicPr>
            <a:picLocks noChangeAspect="1" noChangeArrowheads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2058443" cy="2058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www.playcast.ru/uploads/2017/05/08/22533834.png"/>
          <p:cNvPicPr>
            <a:picLocks noChangeAspect="1" noChangeArrowheads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33558" y="4799558"/>
            <a:ext cx="2058441" cy="2058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929CD4-18A1-4397-A40F-308A8D617B08}" type="datetimeFigureOut">
              <a:rPr lang="ru-RU" smtClean="0"/>
              <a:t>16.06.2024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ACA275-8858-47BF-9EE3-E42D893EFD4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076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GReverance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nelidovo.tverlib.ru/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712631" y="1777284"/>
            <a:ext cx="9144000" cy="2376622"/>
          </a:xfrm>
        </p:spPr>
        <p:txBody>
          <a:bodyPr/>
          <a:lstStyle/>
          <a:p>
            <a:pPr algn="l"/>
            <a:r>
              <a:rPr lang="ru-RU" dirty="0" smtClean="0"/>
              <a:t>«…Этот день мы приближали, как могли…»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524000" y="4464923"/>
            <a:ext cx="9144000" cy="1655762"/>
          </a:xfrm>
        </p:spPr>
        <p:txBody>
          <a:bodyPr/>
          <a:lstStyle/>
          <a:p>
            <a:r>
              <a:rPr lang="ru-RU" b="1" dirty="0" smtClean="0"/>
              <a:t>ГБОУ СОШ им.Н.Ф.Зыбанова с Березняки</a:t>
            </a:r>
          </a:p>
          <a:p>
            <a:r>
              <a:rPr lang="ru-RU" b="1" dirty="0" smtClean="0"/>
              <a:t>Краеведческий школьный музей «Родник истории»</a:t>
            </a:r>
          </a:p>
          <a:p>
            <a:r>
              <a:rPr lang="ru-RU" b="1" dirty="0" smtClean="0"/>
              <a:t>2024 </a:t>
            </a:r>
            <a:r>
              <a:rPr lang="ru-RU" sz="1400" b="1" dirty="0" smtClean="0"/>
              <a:t>год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194023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ПРИЗВАНИЕ - ПЕДАГОГ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0422" y="1203159"/>
            <a:ext cx="3818020" cy="3176176"/>
          </a:xfrm>
        </p:spPr>
        <p:txBody>
          <a:bodyPr>
            <a:normAutofit fontScale="55000" lnSpcReduction="20000"/>
          </a:bodyPr>
          <a:lstStyle/>
          <a:p>
            <a:r>
              <a:rPr lang="ru-RU" b="1" i="1" dirty="0" smtClean="0"/>
              <a:t>(из личных воспоминаний)</a:t>
            </a:r>
          </a:p>
          <a:p>
            <a:r>
              <a:rPr lang="ru-RU" b="1" dirty="0" smtClean="0"/>
              <a:t>После </a:t>
            </a:r>
            <a:r>
              <a:rPr lang="ru-RU" b="1" dirty="0"/>
              <a:t>войны хотела учиться дальше, руководство совхоза не отпустило меня, так как приходили в основном, раненые и изувеченные участники войны, которые уже не могли работать на технике, поэтому пришлось работать до августа 1946 года. И только потом я посвятила себя педагогическому труду, проработала в родной школе 38 лет. Награждена значками «Отличник народного просвещения РСФСР», являюсь ветераном  Великой Отечественной войны, и имею удостоверение «Дети – фронту».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417" y="1523279"/>
            <a:ext cx="4782518" cy="31761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478" y="1260754"/>
            <a:ext cx="3803904" cy="25359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417" y="4057043"/>
            <a:ext cx="4345531" cy="28142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089" y="4057043"/>
            <a:ext cx="4129616" cy="2800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914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ДЕТИ - ФРОНТУ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255" y="1927023"/>
            <a:ext cx="6174375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31" y="1540041"/>
            <a:ext cx="4730721" cy="351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2210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/>
              <a:t>        </a:t>
            </a:r>
            <a:r>
              <a:rPr lang="ru-RU" sz="3200" b="1" dirty="0" smtClean="0"/>
              <a:t>     АЛЕКСАНДРОВ МИХАИЛ МАКСИМОВИЧ </a:t>
            </a:r>
            <a:br>
              <a:rPr lang="ru-RU" sz="3200" b="1" dirty="0" smtClean="0"/>
            </a:br>
            <a:r>
              <a:rPr lang="ru-RU" sz="3200" b="1" dirty="0" smtClean="0"/>
              <a:t>1930 </a:t>
            </a:r>
            <a:r>
              <a:rPr lang="ru-RU" sz="2400" b="1" dirty="0" smtClean="0"/>
              <a:t>год</a:t>
            </a:r>
            <a:endParaRPr lang="ru-RU" sz="24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58" y="1491916"/>
            <a:ext cx="3455768" cy="4186989"/>
          </a:xfrm>
        </p:spPr>
      </p:pic>
      <p:sp>
        <p:nvSpPr>
          <p:cNvPr id="5" name="Прямоугольник 4"/>
          <p:cNvSpPr/>
          <p:nvPr/>
        </p:nvSpPr>
        <p:spPr>
          <a:xfrm>
            <a:off x="4764504" y="1491916"/>
            <a:ext cx="6752538" cy="4834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88290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Александров Михаил </a:t>
            </a:r>
            <a:r>
              <a:rPr lang="ru-RU" b="1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Максимович </a:t>
            </a:r>
            <a:r>
              <a:rPr lang="ru-RU" b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родился 25 ноября 1930 года в селе Березняки. Семья была многодетной, состояла из 4-х сыновей и 3-х дочерей. Отец держал небольшую торговую лавку в селе, но, когда Мише исполнился год, отец умер. Мать осталась одна со всеми детьми, нужно было как-то поднимать их и растить.</a:t>
            </a: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88290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1938 году поступил учиться в </a:t>
            </a:r>
            <a:r>
              <a:rPr lang="ru-RU" b="1" dirty="0" err="1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Березняковскую</a:t>
            </a:r>
            <a:r>
              <a:rPr lang="ru-RU" b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школу в первый класс.</a:t>
            </a: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88290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Началась война. Трое старших братьев ушли на фронт, а Михаил как мог, помогал матери, ведь он остался в доме за старшего мужчину. В 1943 году окончил пять классов, ему исполнилось 13 лет, и он пошел работать на конюшню в колхоз «Сосновский» помощником конюха. Колхоз находился на территории села и был отдельным хозяйством, которое в последствии присоединилось к совхозу «Рабочий». Здесь он и работал оставшиеся два года войны</a:t>
            </a:r>
            <a:r>
              <a:rPr lang="ru-RU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6948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64" y="515914"/>
            <a:ext cx="5730240" cy="40294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527" y="1684422"/>
            <a:ext cx="5477341" cy="37636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689" y="3144252"/>
            <a:ext cx="4793515" cy="335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9334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0" y="567810"/>
            <a:ext cx="5444690" cy="37857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587" y="1767223"/>
            <a:ext cx="5852104" cy="38737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101545"/>
            <a:ext cx="5294506" cy="373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6641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619" y="3083774"/>
            <a:ext cx="4957011" cy="320135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510"/>
            <a:ext cx="7211568" cy="238963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721641" y="240631"/>
            <a:ext cx="5325979" cy="6612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88290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1945 году работал в совхозе «Рабочий» простым разнорабочим. Техники после войны не хватало, и Михаил вместе со взрослыми косил сено, а потом на быках перевозили его с полей на фермы.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88290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1947году поступил в центральную ремонтную мастерскую совхоза «Рабочий». Был принят учеником электрика, а в 1948 году уже работал самостоятельно.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88290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ноябре 1950 года ушел в армию. Служил 3.5 года в Германии в войсках Министерства внутренних дел. Был рядовым.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88290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совхоз «Рабочий» вернулся в 1953 году, где устроился электриком на отделении №6. Работал до 1989 года.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88290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1971-1972 годах работал в поселке садки Оренбургской области на шахте в качестве электрика по зарядке аккумуляторов.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88290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период, с 1979 по 1984 года был переведен с отделения №6 в центральную котельную совхоза «Рабочий». Работал оператором по автоматике водяных котлов.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88290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1984 году ушел на заслуженный отдых.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2772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2201"/>
          </a:xfrm>
        </p:spPr>
        <p:txBody>
          <a:bodyPr>
            <a:normAutofit/>
          </a:bodyPr>
          <a:lstStyle/>
          <a:p>
            <a:r>
              <a:rPr lang="ru-RU" dirty="0" smtClean="0"/>
              <a:t>СПАСИБО ВАМ ЗА ПОБЕДУ</a:t>
            </a:r>
            <a:r>
              <a:rPr lang="ru-RU" dirty="0" smtClean="0">
                <a:latin typeface="+mn-lt"/>
              </a:rPr>
              <a:t>!</a:t>
            </a:r>
            <a:endParaRPr lang="ru-RU" dirty="0">
              <a:latin typeface="+mn-lt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3474" y="1267326"/>
            <a:ext cx="5803286" cy="435133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446949" y="365125"/>
            <a:ext cx="5951621" cy="65313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Солнце в трубу золотую трубит:</a:t>
            </a:r>
            <a:br>
              <a:rPr lang="ru-RU" sz="1200" b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</a:br>
            <a:r>
              <a:rPr lang="ru-RU" sz="1200" b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"Слава герою-бойцу!</a:t>
            </a:r>
            <a:br>
              <a:rPr lang="ru-RU" sz="1200" b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</a:br>
            <a:r>
              <a:rPr lang="ru-RU" sz="1200" b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Враг побеждён, уничтожен, разбит,</a:t>
            </a:r>
            <a:br>
              <a:rPr lang="ru-RU" sz="1200" b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</a:br>
            <a:r>
              <a:rPr lang="ru-RU" sz="1200" b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Слава герою-бойцу!"</a:t>
            </a:r>
            <a:br>
              <a:rPr lang="ru-RU" sz="1200" b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</a:br>
            <a:r>
              <a:rPr lang="ru-RU" sz="1200" b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/>
            </a:r>
            <a:br>
              <a:rPr lang="ru-RU" sz="1200" b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</a:br>
            <a:r>
              <a:rPr lang="ru-RU" sz="1200" b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– С врагами я бьюсь, – сказал боец,</a:t>
            </a:r>
            <a:br>
              <a:rPr lang="ru-RU" sz="1200" b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</a:br>
            <a:r>
              <a:rPr lang="ru-RU" sz="1200" b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– На это и жизни не жаль,</a:t>
            </a:r>
            <a:br>
              <a:rPr lang="ru-RU" sz="1200" b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</a:br>
            <a:r>
              <a:rPr lang="ru-RU" sz="1200" b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Но штык для меня ковал кузнец –</a:t>
            </a:r>
            <a:br>
              <a:rPr lang="ru-RU" sz="1200" b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</a:br>
            <a:r>
              <a:rPr lang="ru-RU" sz="1200" b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Крепка закалённая сталь!</a:t>
            </a:r>
            <a:br>
              <a:rPr lang="ru-RU" sz="1200" b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</a:br>
            <a:r>
              <a:rPr lang="ru-RU" sz="1200" b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/>
            </a:r>
            <a:br>
              <a:rPr lang="ru-RU" sz="1200" b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</a:br>
            <a:r>
              <a:rPr lang="ru-RU" sz="1200" b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– Я выковал штык, – кузнец говорит,</a:t>
            </a:r>
            <a:br>
              <a:rPr lang="ru-RU" sz="1200" b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</a:br>
            <a:r>
              <a:rPr lang="ru-RU" sz="1200" b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Как жар, он на солнце горит,</a:t>
            </a:r>
            <a:br>
              <a:rPr lang="ru-RU" sz="1200" b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</a:br>
            <a:r>
              <a:rPr lang="ru-RU" sz="1200" b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Но звонкую сталь, драгоценный дар,</a:t>
            </a:r>
            <a:br>
              <a:rPr lang="ru-RU" sz="1200" b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</a:br>
            <a:r>
              <a:rPr lang="ru-RU" sz="1200" b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Выплавил брат-сталевар.</a:t>
            </a:r>
            <a:br>
              <a:rPr lang="ru-RU" sz="1200" b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</a:br>
            <a:r>
              <a:rPr lang="ru-RU" sz="1200" b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/>
            </a:r>
            <a:br>
              <a:rPr lang="ru-RU" sz="1200" b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</a:br>
            <a:r>
              <a:rPr lang="ru-RU" sz="1200" b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– Конечно, – сказал сталевар, – металл</a:t>
            </a:r>
            <a:br>
              <a:rPr lang="ru-RU" sz="1200" b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</a:br>
            <a:r>
              <a:rPr lang="ru-RU" sz="1200" b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Я сам из руды достал,</a:t>
            </a:r>
            <a:br>
              <a:rPr lang="ru-RU" sz="1200" b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</a:br>
            <a:r>
              <a:rPr lang="ru-RU" sz="1200" b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Но в тёмные недра Уральских гор</a:t>
            </a:r>
            <a:br>
              <a:rPr lang="ru-RU" sz="1200" b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</a:br>
            <a:r>
              <a:rPr lang="ru-RU" sz="1200" b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Спускался не я, а шахтёр.</a:t>
            </a:r>
            <a:br>
              <a:rPr lang="ru-RU" sz="1200" b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</a:br>
            <a:r>
              <a:rPr lang="ru-RU" sz="1200" b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/>
            </a:r>
            <a:br>
              <a:rPr lang="ru-RU" sz="1200" b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</a:br>
            <a:r>
              <a:rPr lang="ru-RU" sz="1200" b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– Да, это правда, – шахтёр сказал, –</a:t>
            </a:r>
            <a:br>
              <a:rPr lang="ru-RU" sz="1200" b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</a:br>
            <a:r>
              <a:rPr lang="ru-RU" sz="1200" b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Забой у меня каменист.</a:t>
            </a:r>
            <a:br>
              <a:rPr lang="ru-RU" sz="1200" b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</a:br>
            <a:r>
              <a:rPr lang="ru-RU" sz="1200" b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Руду я достал, но к вам на вокзал</a:t>
            </a:r>
            <a:br>
              <a:rPr lang="ru-RU" sz="1200" b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</a:br>
            <a:r>
              <a:rPr lang="ru-RU" sz="1200" b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Её привозил машинист.</a:t>
            </a:r>
            <a:br>
              <a:rPr lang="ru-RU" sz="1200" b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</a:br>
            <a:r>
              <a:rPr lang="ru-RU" sz="1200" b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/>
            </a:r>
            <a:br>
              <a:rPr lang="ru-RU" sz="1200" b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</a:br>
            <a:r>
              <a:rPr lang="ru-RU" sz="1200" b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– Ну да, – сказал машинист, – по стране</a:t>
            </a:r>
            <a:br>
              <a:rPr lang="ru-RU" sz="1200" b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</a:br>
            <a:r>
              <a:rPr lang="ru-RU" sz="1200" b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Я езжу во все концы,</a:t>
            </a:r>
            <a:br>
              <a:rPr lang="ru-RU" sz="1200" b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</a:br>
            <a:r>
              <a:rPr lang="ru-RU" sz="1200" b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Но хлеб добывают и вам, и мне</a:t>
            </a:r>
            <a:br>
              <a:rPr lang="ru-RU" sz="1200" b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</a:br>
            <a:r>
              <a:rPr lang="ru-RU" sz="1200" b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Родные наши жнецы.</a:t>
            </a:r>
            <a:br>
              <a:rPr lang="ru-RU" sz="1200" b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</a:br>
            <a:r>
              <a:rPr lang="ru-RU" sz="1200" b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/>
            </a:r>
            <a:br>
              <a:rPr lang="ru-RU" sz="1200" b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</a:br>
            <a:r>
              <a:rPr lang="ru-RU" sz="1200" b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– Что ж, это верно, я всех кормлю, –</a:t>
            </a:r>
            <a:br>
              <a:rPr lang="ru-RU" sz="1200" b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</a:br>
            <a:r>
              <a:rPr lang="ru-RU" sz="1200" b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Сказал машинисту жнец, –</a:t>
            </a:r>
            <a:br>
              <a:rPr lang="ru-RU" sz="1200" b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</a:br>
            <a:r>
              <a:rPr lang="ru-RU" sz="1200" b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Но землю, которую я люблю,</a:t>
            </a:r>
            <a:br>
              <a:rPr lang="ru-RU" sz="1200" b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</a:br>
            <a:r>
              <a:rPr lang="ru-RU" sz="1200" b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Сберёг для меня боец.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8703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Информационные источники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1.Интернет-портал «Память народа» 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https://pamyat-naroda.ru/</a:t>
            </a:r>
            <a:endParaRPr lang="ru-RU" sz="20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2.ОБД «Мемориал»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obd-memorial.ru/</a:t>
            </a:r>
          </a:p>
          <a:p>
            <a:pPr marL="0" indent="0">
              <a:buNone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.ОБД «Подвиг народа»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https://podvignaroda.ru/</a:t>
            </a:r>
            <a:endParaRPr lang="ru-RU" sz="20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4.Нелидовская Центральная библиотека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://nelidovo.tverlib.ru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/</a:t>
            </a:r>
            <a:endParaRPr lang="ru-R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5.Книга «Хроника подвига тружеников </a:t>
            </a:r>
            <a:r>
              <a:rPr lang="ru-R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Кинель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-Черкасского района в годы Великой Отечественной войны (1941-1945гг.)» </a:t>
            </a:r>
          </a:p>
          <a:p>
            <a:pPr marL="0" indent="0">
              <a:buNone/>
            </a:pP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/сост.П.Д.Столяров.-Самара; изд-во «НТЦ», 2005.-367с.</a:t>
            </a:r>
          </a:p>
          <a:p>
            <a:pPr marL="0" indent="0">
              <a:buNone/>
            </a:pP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6.Материалы школьного краеведческого музея «Родник истории»</a:t>
            </a:r>
          </a:p>
          <a:p>
            <a:pPr marL="0" indent="0">
              <a:buNone/>
            </a:pP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7.Работа музейного актива </a:t>
            </a:r>
            <a:endParaRPr lang="ru-R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60672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ЕСИН ПЕТР КЛИМЕНТЬЕВИЧ</a:t>
            </a:r>
            <a:br>
              <a:rPr lang="ru-RU" dirty="0" smtClean="0"/>
            </a:br>
            <a:r>
              <a:rPr lang="ru-RU" dirty="0" smtClean="0"/>
              <a:t>(1905-1943</a:t>
            </a:r>
            <a:r>
              <a:rPr lang="ru-RU" sz="2000" dirty="0" smtClean="0"/>
              <a:t>гг</a:t>
            </a:r>
            <a:r>
              <a:rPr lang="ru-RU" dirty="0" smtClean="0"/>
              <a:t>.)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31" y="1340433"/>
            <a:ext cx="2058659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572" y="2211434"/>
            <a:ext cx="5300853" cy="407752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571990" y="1340433"/>
            <a:ext cx="3747752" cy="5412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88290" algn="just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Один из первых комсомольцев села Есин Петр Климентьевич в 1940 году закончил службу в Красной армии в звании младшего лейтенанта. </a:t>
            </a:r>
            <a:endParaRPr lang="ru-RU" b="1" dirty="0" smtClean="0">
              <a:solidFill>
                <a:srgbClr val="181818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88290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 </a:t>
            </a:r>
            <a:r>
              <a:rPr lang="ru-RU" b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 прошло и 8 месяцев его мирного труда в должности директора одного из совхозов Оренбургской </a:t>
            </a:r>
            <a:r>
              <a:rPr lang="ru-RU" b="1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области.</a:t>
            </a: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88290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первого дня объявления войны Петр Климентьевич пошел в военкомат и попросил снять с него «бронь», чтобы уйти на передовую, но его просьбу не удовлетворили. Тогда он обратился в райком партии с этой просьбой и настоятельно требовал отправки на фронт.</a:t>
            </a:r>
            <a:endParaRPr lang="ru-RU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128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7797"/>
          </a:xfrm>
        </p:spPr>
        <p:txBody>
          <a:bodyPr/>
          <a:lstStyle/>
          <a:p>
            <a:r>
              <a:rPr lang="ru-RU" dirty="0" smtClean="0"/>
              <a:t>Огненные дни войны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859" y="1690688"/>
            <a:ext cx="5439172" cy="4351338"/>
          </a:xfrm>
        </p:spPr>
      </p:pic>
      <p:sp>
        <p:nvSpPr>
          <p:cNvPr id="5" name="Прямоугольник 4"/>
          <p:cNvSpPr/>
          <p:nvPr/>
        </p:nvSpPr>
        <p:spPr>
          <a:xfrm>
            <a:off x="675606" y="1152922"/>
            <a:ext cx="5544890" cy="5708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88290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Военный путь Петра Климентьевича проходил через разные города Родины, в составе своего 520 стрелкового полка, 169 стрелковой дивизии участвовал в боях за освобождение Могилева, Киева и других. Но, в 1942 году, под Москвой лейтенант Петр Есин получает ранение, в котором была перебита правая рука. 2 месяца находится на лечении в госпитале, после которого его отправляют в отпуск домой. Но дома он пробыл всего неделю, и снова отправился в военкомат, чтобы пройти комиссию. Медкомиссия дала заключение: «К строевой службе не пригоден». Но Петр Климентьевич обращается снова в военкомат с просьбой отправки на фронт, хотя бы при штабе, но поближе к фронту. «Я еще могу многое сделать, чтобы быть в рядах Советской армии и бить фашистов!» -так звучало его обращение. Наконец просьба была удовлетворена, и лейтенант Есин снова оказывается на фронтовых дорогах.</a:t>
            </a:r>
            <a:endParaRPr lang="ru-RU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3990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СЛУЖБА И ЧЕСТЬ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00" y="1690688"/>
            <a:ext cx="6691129" cy="4181956"/>
          </a:xfrm>
        </p:spPr>
      </p:pic>
      <p:sp>
        <p:nvSpPr>
          <p:cNvPr id="5" name="Прямоугольник 4"/>
          <p:cNvSpPr/>
          <p:nvPr/>
        </p:nvSpPr>
        <p:spPr>
          <a:xfrm>
            <a:off x="7469747" y="1815921"/>
            <a:ext cx="4353060" cy="4241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88290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Уже будучи в звании старшего лейтенанта его направили в Калининскую область за 70 километров от линии фронта. Здесь базировался формировочный пункт, где военных обучали в ускоренном порядке и отправляли на фронт. Этим и занимался командир взвода Петр Есин. Но 6 марта 1943 года в этом месте был массированный налет вражеской авиации, фронт был уже очень близко. Здесь и оборвалась жизнь Есина Петра Климентьевича, неутомимого борца за жизнь и счастье всего народа.</a:t>
            </a:r>
            <a:endParaRPr lang="ru-RU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6680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ПАМЯТЬ И МЕМОРИАЛ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380" y="1690688"/>
            <a:ext cx="4812584" cy="434382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41" y="1695555"/>
            <a:ext cx="3031326" cy="433895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776258" y="2441744"/>
            <a:ext cx="309093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181818"/>
                </a:solidFill>
                <a:latin typeface="+mj-lt"/>
                <a:ea typeface="Times New Roman" panose="02020603050405020304" pitchFamily="18" charset="0"/>
              </a:rPr>
              <a:t>Похоронили Есина Петра </a:t>
            </a:r>
            <a:r>
              <a:rPr lang="ru-RU" b="1" dirty="0" smtClean="0">
                <a:solidFill>
                  <a:srgbClr val="181818"/>
                </a:solidFill>
                <a:latin typeface="+mj-lt"/>
                <a:ea typeface="Times New Roman" panose="02020603050405020304" pitchFamily="18" charset="0"/>
              </a:rPr>
              <a:t>Климентьевича </a:t>
            </a:r>
            <a:r>
              <a:rPr lang="ru-RU" b="1" dirty="0">
                <a:solidFill>
                  <a:srgbClr val="181818"/>
                </a:solidFill>
                <a:latin typeface="+mj-lt"/>
                <a:ea typeface="Times New Roman" panose="02020603050405020304" pitchFamily="18" charset="0"/>
              </a:rPr>
              <a:t>в городе Нелидово Тверской области на воинском кладбище в братской </a:t>
            </a:r>
            <a:r>
              <a:rPr lang="ru-RU" b="1" dirty="0" smtClean="0">
                <a:solidFill>
                  <a:srgbClr val="181818"/>
                </a:solidFill>
                <a:latin typeface="+mj-lt"/>
                <a:ea typeface="Times New Roman" panose="02020603050405020304" pitchFamily="18" charset="0"/>
              </a:rPr>
              <a:t>могиле.</a:t>
            </a:r>
          </a:p>
          <a:p>
            <a:r>
              <a:rPr lang="ru-RU" b="1" dirty="0" smtClean="0">
                <a:latin typeface="+mj-lt"/>
              </a:rPr>
              <a:t>В </a:t>
            </a:r>
            <a:r>
              <a:rPr lang="ru-RU" b="1" dirty="0">
                <a:latin typeface="+mj-lt"/>
              </a:rPr>
              <a:t>1983 году на это место установили памятную стелу, которую видно издалека. Пятиметровый высоты серебряный обелиск с пятиконечной звездой установили шефы-рабочие деревообрабатывающего комбината</a:t>
            </a:r>
          </a:p>
        </p:txBody>
      </p:sp>
    </p:spTree>
    <p:extLst>
      <p:ext uri="{BB962C8B-B14F-4D97-AF65-F5344CB8AC3E}">
        <p14:creationId xmlns:p14="http://schemas.microsoft.com/office/powerpoint/2010/main" val="23281348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«НАВЕЧНО В СПИСКАХ, СОЛДАТ…»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01" y="1690688"/>
            <a:ext cx="3514139" cy="468551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515" y="2148266"/>
            <a:ext cx="3337238" cy="44496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941828" y="2742135"/>
            <a:ext cx="2266681" cy="3634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88290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Рядом находится постамент с именами 199 захороненных воинов, погибших здесь в период с 1941 по 1943год, среди которых есть, и фамилия нашего земляка Есина Петра Климентьевича.</a:t>
            </a:r>
            <a:endParaRPr lang="ru-RU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8903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4569" y="299178"/>
            <a:ext cx="10515600" cy="1325563"/>
          </a:xfrm>
        </p:spPr>
        <p:txBody>
          <a:bodyPr/>
          <a:lstStyle/>
          <a:p>
            <a:r>
              <a:rPr lang="ru-RU" dirty="0" smtClean="0"/>
              <a:t>ВСЕ – ДЛЯ ФРОНТА, </a:t>
            </a:r>
            <a:br>
              <a:rPr lang="ru-RU" dirty="0" smtClean="0"/>
            </a:br>
            <a:r>
              <a:rPr lang="ru-RU" dirty="0" smtClean="0"/>
              <a:t>                               ВСЕ – ДЛЯ ПОБЕДЫ</a:t>
            </a:r>
            <a:endParaRPr lang="ru-RU" dirty="0"/>
          </a:p>
        </p:txBody>
      </p:sp>
      <p:pic>
        <p:nvPicPr>
          <p:cNvPr id="1026" name="Picture 2" descr="http://galich.smi44.ru/upload/iblock/04e/v_galiche_mozhet_poyavitsya_pamyatnik_truzhenikam_tyla_v_gody_velikoy_otechestvennoy_voyn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369" y="2190314"/>
            <a:ext cx="2860601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24" y="991047"/>
            <a:ext cx="2958382" cy="485096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387716" y="1536592"/>
            <a:ext cx="3113544" cy="5115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88290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Теперь </a:t>
            </a:r>
            <a:r>
              <a:rPr lang="ru-RU" b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суровые годы войны активно действующим «вторым фронтом» стал наш тыл, наши советские люди. На самых различных участках народного хозяйства заменяли ушедших на фронт женщины, люди преклонного возраста, дети – подростки. Многие женщины сели на трактора, комбайны, машины и выполняли, и перевыполняли нормы по выращиванию, уборке и перевозке урожая</a:t>
            </a:r>
            <a:r>
              <a:rPr lang="ru-RU" b="1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289287" y="1641626"/>
            <a:ext cx="2420882" cy="4791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88290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«Споем товарищ о труде,</a:t>
            </a: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88290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 славе, доблести споем,</a:t>
            </a: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88290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 девушках – они везде:</a:t>
            </a: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88290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бою, и в поле за рулем…</a:t>
            </a: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88290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Извлечь из трактора сумеют.</a:t>
            </a: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88290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 говорится, все до дна…</a:t>
            </a: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88290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– фронтовому, друг мой, сеют –</a:t>
            </a: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88290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Сейчас военная весна.».</a:t>
            </a:r>
            <a:endParaRPr lang="ru-RU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0659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398463"/>
            <a:ext cx="10515600" cy="9017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>БЕЗЬЯНОВА (СПИРИДОНОВА) </a:t>
            </a:r>
            <a:br>
              <a:rPr lang="ru-RU" sz="4000" dirty="0" smtClean="0"/>
            </a:br>
            <a:r>
              <a:rPr lang="ru-RU" sz="4000" dirty="0" smtClean="0"/>
              <a:t>ВЕРА СТЕПАНОВНА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(1925-2017</a:t>
            </a:r>
            <a:r>
              <a:rPr lang="ru-RU" sz="1800" dirty="0" smtClean="0"/>
              <a:t>гг</a:t>
            </a:r>
            <a:r>
              <a:rPr lang="ru-RU" dirty="0" smtClean="0"/>
              <a:t>.)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628" y="1812757"/>
            <a:ext cx="3012910" cy="4453624"/>
          </a:xfrm>
        </p:spPr>
      </p:pic>
      <p:sp>
        <p:nvSpPr>
          <p:cNvPr id="8" name="Прямоугольник 7"/>
          <p:cNvSpPr/>
          <p:nvPr/>
        </p:nvSpPr>
        <p:spPr>
          <a:xfrm>
            <a:off x="8149388" y="1432237"/>
            <a:ext cx="3392905" cy="51305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88290">
              <a:lnSpc>
                <a:spcPct val="107000"/>
              </a:lnSpc>
              <a:spcAft>
                <a:spcPts val="0"/>
              </a:spcAft>
            </a:pPr>
            <a:r>
              <a:rPr lang="ru-RU" b="1" i="1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(из личных воспоминаний)</a:t>
            </a:r>
          </a:p>
          <a:p>
            <a:pPr indent="288290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ru-RU" b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вместе со всеми, с 1-го и до последнего дня войны трудилась в тылу, внося свой маленький вклад в Победу. В мае 1941 года я окончила 7 классов, мне не было еще и 16 лет, я мечтала учиться дальше. Но началась война, взяли отца в армию, мать осталась одна с тремя детьми. Нужно было идти работать, чтобы получать карточку на хлеб рабочего, которая составляла 400 грамм, а иждивенческая составляла 150 грамм..</a:t>
            </a:r>
            <a:endParaRPr lang="ru-RU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39" y="1300163"/>
            <a:ext cx="3486150" cy="37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5589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58" y="567442"/>
            <a:ext cx="3564429" cy="539984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147083" y="728207"/>
            <a:ext cx="261486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совхозе открылись 6-месячные курсы шоферов. Давали ежедневно 400 грамм хлеба и один раз в месяц выплачивали 100 рублей. Успешно закончила курсы, получила права, на ту пору мне шел 17 год, и мне дали машину-полуторку с номером 32-10, и вот на ней я и проработала всю войну. Было очень тяжело для простой девчонки, но смогла выстоять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689" y="2691212"/>
            <a:ext cx="5239889" cy="381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8365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Желтый и оранжевый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</TotalTime>
  <Words>1197</Words>
  <Application>Microsoft Office PowerPoint</Application>
  <PresentationFormat>Широкоэкранный</PresentationFormat>
  <Paragraphs>57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AGReverance</vt:lpstr>
      <vt:lpstr>Arial</vt:lpstr>
      <vt:lpstr>Calibri</vt:lpstr>
      <vt:lpstr>Calibri Light</vt:lpstr>
      <vt:lpstr>Times New Roman</vt:lpstr>
      <vt:lpstr>Verdana</vt:lpstr>
      <vt:lpstr>Тема Office</vt:lpstr>
      <vt:lpstr>«…Этот день мы приближали, как могли…»</vt:lpstr>
      <vt:lpstr>ЕСИН ПЕТР КЛИМЕНТЬЕВИЧ (1905-1943гг.)</vt:lpstr>
      <vt:lpstr>Огненные дни войны</vt:lpstr>
      <vt:lpstr>СЛУЖБА И ЧЕСТЬ</vt:lpstr>
      <vt:lpstr>ПАМЯТЬ И МЕМОРИАЛ</vt:lpstr>
      <vt:lpstr>«НАВЕЧНО В СПИСКАХ, СОЛДАТ…»</vt:lpstr>
      <vt:lpstr>ВСЕ – ДЛЯ ФРОНТА,                                 ВСЕ – ДЛЯ ПОБЕДЫ</vt:lpstr>
      <vt:lpstr> БЕЗЬЯНОВА (СПИРИДОНОВА)  ВЕРА СТЕПАНОВНА  (1925-2017гг.)</vt:lpstr>
      <vt:lpstr>Презентация PowerPoint</vt:lpstr>
      <vt:lpstr>ПРИЗВАНИЕ - ПЕДАГОГ</vt:lpstr>
      <vt:lpstr>ДЕТИ - ФРОНТУ</vt:lpstr>
      <vt:lpstr>             АЛЕКСАНДРОВ МИХАИЛ МАКСИМОВИЧ  1930 год</vt:lpstr>
      <vt:lpstr>Презентация PowerPoint</vt:lpstr>
      <vt:lpstr>Презентация PowerPoint</vt:lpstr>
      <vt:lpstr>Презентация PowerPoint</vt:lpstr>
      <vt:lpstr>СПАСИБО ВАМ ЗА ПОБЕДУ!</vt:lpstr>
      <vt:lpstr>Информационные источники</vt:lpstr>
    </vt:vector>
  </TitlesOfParts>
  <Company>МАОУ ДО ЦРТДиЮ Каменского района Пензенской области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Великая Отечественная война</dc:title>
  <dc:subject>9 мая День Победы</dc:subject>
  <dc:creator>Viktoriya Polshkova</dc:creator>
  <cp:keywords>9 мая; День Победы; Великая Отечественная война</cp:keywords>
  <cp:lastModifiedBy>Учитель</cp:lastModifiedBy>
  <cp:revision>40</cp:revision>
  <dcterms:created xsi:type="dcterms:W3CDTF">2018-04-25T20:59:50Z</dcterms:created>
  <dcterms:modified xsi:type="dcterms:W3CDTF">2024-06-16T16:30:17Z</dcterms:modified>
</cp:coreProperties>
</file>